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464" r:id="rId5"/>
  </p:sldIdLst>
  <p:sldSz cx="9144000" cy="6858000" type="screen4x3"/>
  <p:notesSz cx="6858000" cy="91440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4" orient="horz" pos="2115">
          <p15:clr>
            <a:srgbClr val="A4A3A4"/>
          </p15:clr>
        </p15:guide>
        <p15:guide id="7" pos="5759">
          <p15:clr>
            <a:srgbClr val="A4A3A4"/>
          </p15:clr>
        </p15:guide>
        <p15:guide id="9">
          <p15:clr>
            <a:srgbClr val="A4A3A4"/>
          </p15:clr>
        </p15:guide>
        <p15:guide id="11" pos="2880" userDrawn="1">
          <p15:clr>
            <a:srgbClr val="A4A3A4"/>
          </p15:clr>
        </p15:guide>
        <p15:guide id="12" orient="horz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Charlton" initials="DC" lastIdx="1" clrIdx="0">
    <p:extLst>
      <p:ext uri="{19B8F6BF-5375-455C-9EA6-DF929625EA0E}">
        <p15:presenceInfo xmlns:p15="http://schemas.microsoft.com/office/powerpoint/2012/main" userId="S::david.charlton@hosmark.com::bc74889b-cc91-46e9-893a-e0931e2c03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38A40"/>
    <a:srgbClr val="9DB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75"/>
    <p:restoredTop sz="94703"/>
  </p:normalViewPr>
  <p:slideViewPr>
    <p:cSldViewPr>
      <p:cViewPr varScale="1">
        <p:scale>
          <a:sx n="81" d="100"/>
          <a:sy n="81" d="100"/>
        </p:scale>
        <p:origin x="1982" y="53"/>
      </p:cViewPr>
      <p:guideLst>
        <p:guide orient="horz"/>
        <p:guide orient="horz" pos="2115"/>
        <p:guide pos="5759"/>
        <p:guide/>
        <p:guide pos="2880"/>
        <p:guide orient="horz" pos="432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86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7-03T14:40:42.882" idx="1">
    <p:pos x="5721" y="75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40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15900" indent="-215900" algn="r">
              <a:lnSpc>
                <a:spcPct val="83000"/>
              </a:lnSpc>
              <a:buSzPct val="45000"/>
              <a:buFont typeface="Wingdings" charset="0"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1400">
                <a:solidFill>
                  <a:srgbClr val="000000"/>
                </a:solidFill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2228E57A-FEB1-5F47-A2D4-BFBD1EAB3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513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7E15-8CB4-944B-9001-84EA4380AF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6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B5B28-3F0C-544B-9BF1-3A3CDFA4B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1604963"/>
            <a:ext cx="2055812" cy="452278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8213" cy="45227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0E58D-3F4E-8641-B330-B7DA0DD559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244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7A065-9A3C-4045-990C-00780375F4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17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CB960-C136-0949-B517-C53A412C8A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5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2BACB-013B-E947-A13B-9378711BF8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18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40975-15CF-9A4D-A881-B784DE5E33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25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5C8A7-001E-BA44-9B7F-4C2F15CC7A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34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0C874-1B62-424C-BA9F-0D8A0D294F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05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D2F17-2E9B-F947-84AC-B0935F748B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90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F8AD6-9401-9048-9C6C-9FF2BDC6F2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046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564E4-881C-3747-99EE-8E1DE344A0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66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6922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18/02/15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13FC9AD0-70C3-E841-9A78-4661C9F115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684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2pPr>
      <a:lvl3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3pPr>
      <a:lvl4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4pPr>
      <a:lvl5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8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8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8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8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8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comments" Target="../comments/commen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plant, moisture, dew, water&#10;&#10;Description automatically generated">
            <a:extLst>
              <a:ext uri="{FF2B5EF4-FFF2-40B4-BE49-F238E27FC236}">
                <a16:creationId xmlns:a16="http://schemas.microsoft.com/office/drawing/2014/main" id="{451A54AE-2870-3642-906A-C052944924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1772"/>
            <a:ext cx="9144000" cy="6096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436CB4A-8CFA-7D45-A585-7D7EBCBBC20F}"/>
              </a:ext>
            </a:extLst>
          </p:cNvPr>
          <p:cNvSpPr/>
          <p:nvPr/>
        </p:nvSpPr>
        <p:spPr bwMode="auto">
          <a:xfrm>
            <a:off x="0" y="836712"/>
            <a:ext cx="4788024" cy="6021288"/>
          </a:xfrm>
          <a:prstGeom prst="rect">
            <a:avLst/>
          </a:prstGeom>
          <a:gradFill>
            <a:gsLst>
              <a:gs pos="0">
                <a:schemeClr val="accent4">
                  <a:lumMod val="5000"/>
                  <a:lumOff val="95000"/>
                  <a:alpha val="0"/>
                </a:schemeClr>
              </a:gs>
              <a:gs pos="47000">
                <a:schemeClr val="tx1">
                  <a:alpha val="57000"/>
                </a:schemeClr>
              </a:gs>
            </a:gsLst>
            <a:lin ang="10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33D25B-CC04-CB45-94CF-D3080B7FB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2348880"/>
            <a:ext cx="2946400" cy="2946400"/>
          </a:xfrm>
          <a:prstGeom prst="rect">
            <a:avLst/>
          </a:prstGeom>
          <a:effectLst>
            <a:glow rad="876300">
              <a:schemeClr val="bg1"/>
            </a:glo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BF7D871-2B3B-F343-BC6B-1E81B5C01DAA}"/>
              </a:ext>
            </a:extLst>
          </p:cNvPr>
          <p:cNvSpPr txBox="1"/>
          <p:nvPr/>
        </p:nvSpPr>
        <p:spPr>
          <a:xfrm>
            <a:off x="539552" y="1340768"/>
            <a:ext cx="3312368" cy="53331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 err="1"/>
              <a:t>hosmarkhotels</a:t>
            </a:r>
            <a:r>
              <a:rPr lang="en-GB" b="1" dirty="0"/>
              <a:t>: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pPr marL="171450" indent="-171450">
              <a:spcAft>
                <a:spcPts val="12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GB" sz="1100" dirty="0"/>
              <a:t>Have produced an exclusive sustainability questionnaire, developed by a specialist consultancy, generating our </a:t>
            </a:r>
            <a:br>
              <a:rPr lang="en-GB" sz="1100" dirty="0"/>
            </a:br>
            <a:r>
              <a:rPr lang="en-GB" sz="1100" dirty="0"/>
              <a:t>Going Greener commitments</a:t>
            </a:r>
          </a:p>
          <a:p>
            <a:pPr marL="171450" indent="-171450">
              <a:spcAft>
                <a:spcPts val="12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GB" sz="1100" dirty="0"/>
              <a:t>Have Going Greener hotels on our website, with </a:t>
            </a:r>
            <a:br>
              <a:rPr lang="en-GB" sz="1100" dirty="0"/>
            </a:br>
            <a:r>
              <a:rPr lang="en-GB" sz="1100" dirty="0"/>
              <a:t>clear &amp; concise information</a:t>
            </a:r>
          </a:p>
          <a:p>
            <a:pPr marL="171450" indent="-171450">
              <a:spcAft>
                <a:spcPts val="12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GB" sz="1100" dirty="0"/>
              <a:t>Are the only hotel representation company with a </a:t>
            </a:r>
            <a:r>
              <a:rPr lang="en-GB" sz="1100" dirty="0" err="1"/>
              <a:t>ECOsmart</a:t>
            </a:r>
            <a:r>
              <a:rPr lang="en-GB" sz="1100" dirty="0"/>
              <a:t> accreditation from Greengage Solutions</a:t>
            </a:r>
          </a:p>
          <a:p>
            <a:pPr marL="171450" indent="-171450">
              <a:spcAft>
                <a:spcPts val="12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GB" sz="1100" dirty="0"/>
              <a:t>The team have always been home office based, minimising carbon production </a:t>
            </a:r>
          </a:p>
          <a:p>
            <a:pPr marL="171450" indent="-171450">
              <a:spcAft>
                <a:spcPts val="12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GB" sz="1100" dirty="0"/>
              <a:t>Are adopting a greener approach in our events </a:t>
            </a:r>
            <a:br>
              <a:rPr lang="en-GB" sz="1100" dirty="0"/>
            </a:br>
            <a:r>
              <a:rPr lang="en-GB" sz="1100" dirty="0"/>
              <a:t>using sustainably sourced materials</a:t>
            </a:r>
          </a:p>
          <a:p>
            <a:pPr marL="171450" indent="-171450">
              <a:spcAft>
                <a:spcPts val="12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GB" sz="1100" dirty="0"/>
              <a:t>Are supporting bees by using </a:t>
            </a:r>
            <a:r>
              <a:rPr lang="en-GB" sz="1100" dirty="0" err="1"/>
              <a:t>beebombs</a:t>
            </a:r>
            <a:r>
              <a:rPr lang="en-GB" sz="1100" dirty="0"/>
              <a:t> &amp; honey from sustainable sources as client gifts/rewards</a:t>
            </a:r>
          </a:p>
          <a:p>
            <a:pPr marL="171450" indent="-171450">
              <a:spcAft>
                <a:spcPts val="12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GB" sz="1100" dirty="0"/>
              <a:t>Are focused on making a positive impact on the environment with our hotel partners </a:t>
            </a:r>
          </a:p>
          <a:p>
            <a:pPr marL="171450" indent="-171450">
              <a:spcAft>
                <a:spcPts val="12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GB" sz="1100" dirty="0"/>
              <a:t>Recognise the importance of the 17 UN Sustainable Development Goals </a:t>
            </a:r>
          </a:p>
          <a:p>
            <a:pPr marL="171450" indent="-171450">
              <a:spcAft>
                <a:spcPts val="12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GB" sz="1100" dirty="0"/>
              <a:t>Know that small initiatives add up and </a:t>
            </a:r>
            <a:br>
              <a:rPr lang="en-GB" sz="1100" dirty="0"/>
            </a:br>
            <a:r>
              <a:rPr lang="en-GB" sz="1100" dirty="0"/>
              <a:t>make a significant difference.</a:t>
            </a:r>
          </a:p>
          <a:p>
            <a:pPr marL="171450" indent="-171450">
              <a:lnSpc>
                <a:spcPts val="900"/>
              </a:lnSpc>
              <a:spcAft>
                <a:spcPts val="200"/>
              </a:spcAft>
              <a:buFont typeface="Wingdings" pitchFamily="2" charset="2"/>
              <a:buChar char="ü"/>
            </a:pPr>
            <a:endParaRPr lang="en-US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FEA230-1995-D140-93DE-F660F660D184}"/>
              </a:ext>
            </a:extLst>
          </p:cNvPr>
          <p:cNvSpPr/>
          <p:nvPr/>
        </p:nvSpPr>
        <p:spPr bwMode="auto">
          <a:xfrm>
            <a:off x="0" y="0"/>
            <a:ext cx="9143999" cy="98213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45720" rIns="91440" bIns="45720" anchor="t"/>
          <a:lstStyle/>
          <a:p>
            <a:pPr>
              <a:defRPr/>
            </a:pPr>
            <a:endParaRPr lang="en-GB" b="1" dirty="0">
              <a:cs typeface="Arial Unicode MS" charset="0"/>
            </a:endParaRPr>
          </a:p>
          <a:p>
            <a:pPr>
              <a:defRPr/>
            </a:pPr>
            <a:endParaRPr lang="en-GB" b="1" dirty="0">
              <a:cs typeface="Arial Unicode MS" charset="0"/>
            </a:endParaRPr>
          </a:p>
        </p:txBody>
      </p:sp>
      <p:pic>
        <p:nvPicPr>
          <p:cNvPr id="7" name="Picture 11" descr="HOSMARKHOTELS(RGB+STRAP+WO).eps">
            <a:extLst>
              <a:ext uri="{FF2B5EF4-FFF2-40B4-BE49-F238E27FC236}">
                <a16:creationId xmlns:a16="http://schemas.microsoft.com/office/drawing/2014/main" id="{7082DE5A-B574-E34B-A7D7-8FF22EC9EA1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1529" y="231056"/>
            <a:ext cx="2747941" cy="53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280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ＭＳ Ｐゴシック"/>
        <a:cs typeface="Arial Unicode MS"/>
      </a:majorFont>
      <a:minorFont>
        <a:latin typeface="Calibri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ts val="900"/>
          </a:lnSpc>
          <a:spcAft>
            <a:spcPts val="200"/>
          </a:spcAft>
          <a:defRPr sz="800" b="1" dirty="0" smtClean="0">
            <a:solidFill>
              <a:srgbClr val="9DB032"/>
            </a:solidFill>
            <a:latin typeface="+mn-lt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B84D041C2E774B94C5236F3D48C4D3" ma:contentTypeVersion="19" ma:contentTypeDescription="Create a new document." ma:contentTypeScope="" ma:versionID="3c51b8de039dfead487d5aecc72558d9">
  <xsd:schema xmlns:xsd="http://www.w3.org/2001/XMLSchema" xmlns:xs="http://www.w3.org/2001/XMLSchema" xmlns:p="http://schemas.microsoft.com/office/2006/metadata/properties" xmlns:ns1="http://schemas.microsoft.com/sharepoint/v3" xmlns:ns2="f9601c42-2874-46b5-95ae-ca424ce42e53" xmlns:ns3="c9f82ada-0b4c-41b6-afa6-38182ecf5e90" targetNamespace="http://schemas.microsoft.com/office/2006/metadata/properties" ma:root="true" ma:fieldsID="7623f0c03f28e037cb84f278914a37f3" ns1:_="" ns2:_="" ns3:_="">
    <xsd:import namespace="http://schemas.microsoft.com/sharepoint/v3"/>
    <xsd:import namespace="f9601c42-2874-46b5-95ae-ca424ce42e53"/>
    <xsd:import namespace="c9f82ada-0b4c-41b6-afa6-38182ecf5e9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1:PublishingStartDate" minOccurs="0"/>
                <xsd:element ref="ns1:PublishingExpirationDat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601c42-2874-46b5-95ae-ca424ce42e5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bfb50427-333c-4237-a070-f7c768f57dfb}" ma:internalName="TaxCatchAll" ma:showField="CatchAllData" ma:web="f9601c42-2874-46b5-95ae-ca424ce42e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82ada-0b4c-41b6-afa6-38182ecf5e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f07b399a-6d36-4796-8c78-a90ca6c86e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9601c42-2874-46b5-95ae-ca424ce42e53">
      <UserInfo>
        <DisplayName>Imogen McCarthy-Fry</DisplayName>
        <AccountId>28</AccountId>
        <AccountType/>
      </UserInfo>
    </SharedWithUsers>
    <lcf76f155ced4ddcb4097134ff3c332f xmlns="c9f82ada-0b4c-41b6-afa6-38182ecf5e90">
      <Terms xmlns="http://schemas.microsoft.com/office/infopath/2007/PartnerControls"/>
    </lcf76f155ced4ddcb4097134ff3c332f>
    <TaxCatchAll xmlns="f9601c42-2874-46b5-95ae-ca424ce42e53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79F91DE-5FFE-487F-889D-FB226FFC99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0BF8B9-0354-4D51-AE02-88DA7EDAC944}"/>
</file>

<file path=customXml/itemProps3.xml><?xml version="1.0" encoding="utf-8"?>
<ds:datastoreItem xmlns:ds="http://schemas.openxmlformats.org/officeDocument/2006/customXml" ds:itemID="{A9A17D93-84A5-4EEA-9D21-63DEABD4ABE8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c9f82ada-0b4c-41b6-afa6-38182ecf5e90"/>
    <ds:schemaRef ds:uri="http://purl.org/dc/terms/"/>
    <ds:schemaRef ds:uri="http://schemas.openxmlformats.org/package/2006/metadata/core-properties"/>
    <ds:schemaRef ds:uri="f9601c42-2874-46b5-95ae-ca424ce42e53"/>
    <ds:schemaRef ds:uri="http://purl.org/dc/dcmitype/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126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Pauffley</dc:creator>
  <cp:lastModifiedBy>Roger Plumpton</cp:lastModifiedBy>
  <cp:revision>34</cp:revision>
  <dcterms:created xsi:type="dcterms:W3CDTF">2019-07-22T16:37:43Z</dcterms:created>
  <dcterms:modified xsi:type="dcterms:W3CDTF">2023-07-10T17:20:24Z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0x01010047B84D041C2E774B94C5236F3D48C4D3</vt:lpwstr>
  </property>
  <property fmtid="{D5CDD505-2E9C-101B-9397-08002B2CF9AE}" pid="3" name="MediaServiceImageTags">
    <vt:lpwstr/>
  </property>
</Properties>
</file>